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6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4330"/>
    <a:srgbClr val="FCE1BA"/>
    <a:srgbClr val="FCBD9A"/>
    <a:srgbClr val="FCDCAE"/>
    <a:srgbClr val="FFF7FB"/>
    <a:srgbClr val="473165"/>
    <a:srgbClr val="F0E8E0"/>
    <a:srgbClr val="6ABAA7"/>
    <a:srgbClr val="549685"/>
    <a:srgbClr val="D7746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68" d="100"/>
          <a:sy n="68" d="100"/>
        </p:scale>
        <p:origin x="-2886" y="-10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AD85A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2.7133898300789001E-2"/>
                  <c:y val="-3.2922267896159749E-2"/>
                </c:manualLayout>
              </c:layout>
              <c:showVal val="1"/>
            </c:dLbl>
            <c:dLbl>
              <c:idx val="1"/>
              <c:layout>
                <c:manualLayout>
                  <c:x val="2.9994218531619675E-2"/>
                  <c:y val="-2.5867681368736808E-2"/>
                </c:manualLayout>
              </c:layout>
              <c:showVal val="1"/>
            </c:dLbl>
            <c:dLbl>
              <c:idx val="2"/>
              <c:layout>
                <c:manualLayout>
                  <c:x val="-1.8729482368233626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-2.0290272565586825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1210.3</c:v>
                </c:pt>
                <c:pt idx="1">
                  <c:v>739.3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97ADD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4.2172615552628683E-2"/>
                  <c:y val="-2.5867866533348147E-2"/>
                </c:manualLayout>
              </c:layout>
              <c:showVal val="1"/>
            </c:dLbl>
            <c:dLbl>
              <c:idx val="1"/>
              <c:layout>
                <c:manualLayout>
                  <c:x val="3.3865802910221655E-2"/>
                  <c:y val="-1.8813094841313927E-2"/>
                </c:manualLayout>
              </c:layout>
              <c:showVal val="1"/>
            </c:dLbl>
            <c:dLbl>
              <c:idx val="2"/>
              <c:layout>
                <c:manualLayout>
                  <c:x val="2.653343335499601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2.4972643157643411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1251.0999999999999</c:v>
                </c:pt>
                <c:pt idx="1">
                  <c:v>737.8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- Дефицит / + Профицит</c:v>
                </c:pt>
              </c:strCache>
            </c:strRef>
          </c:tx>
          <c:spPr>
            <a:solidFill>
              <a:srgbClr val="90C2AE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9.29878645486161E-2"/>
                  <c:y val="4.2329741139873388E-2"/>
                </c:manualLayout>
              </c:layout>
              <c:showVal val="1"/>
            </c:dLbl>
            <c:dLbl>
              <c:idx val="1"/>
              <c:layout>
                <c:manualLayout>
                  <c:x val="9.6502929737276893E-2"/>
                  <c:y val="-1.4109358219457097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#,##0.0</c:formatCode>
                <c:ptCount val="2"/>
                <c:pt idx="0">
                  <c:v>-40.799999999999997</c:v>
                </c:pt>
                <c:pt idx="1">
                  <c:v>1.5</c:v>
                </c:pt>
              </c:numCache>
            </c:numRef>
          </c:val>
        </c:ser>
        <c:shape val="box"/>
        <c:axId val="74907008"/>
        <c:axId val="75158656"/>
        <c:axId val="0"/>
      </c:bar3DChart>
      <c:catAx>
        <c:axId val="74907008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 i="0" baseline="0">
                <a:latin typeface="Times New Roman" pitchFamily="18" charset="0"/>
              </a:defRPr>
            </a:pPr>
            <a:endParaRPr lang="ru-RU"/>
          </a:p>
        </c:txPr>
        <c:crossAx val="75158656"/>
        <c:crosses val="autoZero"/>
        <c:auto val="1"/>
        <c:lblAlgn val="ctr"/>
        <c:lblOffset val="200"/>
      </c:catAx>
      <c:valAx>
        <c:axId val="75158656"/>
        <c:scaling>
          <c:orientation val="minMax"/>
        </c:scaling>
        <c:axPos val="l"/>
        <c:majorGridlines/>
        <c:numFmt formatCode="#,##0.0" sourceLinked="1"/>
        <c:tickLblPos val="none"/>
        <c:crossAx val="74907008"/>
        <c:crossesAt val="1"/>
        <c:crossBetween val="between"/>
      </c:valAx>
    </c:plotArea>
    <c:legend>
      <c:legendPos val="b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16.10.2025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16.10.2025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16.10.2025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16.10.2025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16.10.2025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16.10.2025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16.10.2025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16.10.2025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16.10.2025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16.10.2025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16.10.2025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16.10.2025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16.10.2025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16.10.2025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EFD1"/>
            </a:gs>
            <a:gs pos="50000">
              <a:srgbClr val="F0EBD5">
                <a:alpha val="5000"/>
              </a:srgbClr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1071538" y="1071546"/>
          <a:ext cx="7102002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57256"/>
          </a:xfr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Исполнение бюджета Краснобаковского муниципального округа Нижегородской области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Данные на 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01.10.2025 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года, млн.рублей</a:t>
            </a:r>
            <a:endParaRPr lang="ru-RU" sz="1700" b="1" i="1" dirty="0">
              <a:solidFill>
                <a:srgbClr val="47316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11578</TotalTime>
  <Words>16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Исполнение бюджета Краснобаковского муниципального округа Нижегородской области Данные на 01.10.2025 года, млн.рублей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User</cp:lastModifiedBy>
  <cp:revision>1977</cp:revision>
  <dcterms:created xsi:type="dcterms:W3CDTF">2013-11-18T11:27:07Z</dcterms:created>
  <dcterms:modified xsi:type="dcterms:W3CDTF">2025-10-16T11:54:23Z</dcterms:modified>
</cp:coreProperties>
</file>