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4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4330"/>
    <a:srgbClr val="FCE1BA"/>
    <a:srgbClr val="FCBD9A"/>
    <a:srgbClr val="FCDCAE"/>
    <a:srgbClr val="FFF7FB"/>
    <a:srgbClr val="473165"/>
    <a:srgbClr val="F0E8E0"/>
    <a:srgbClr val="6ABAA7"/>
    <a:srgbClr val="549685"/>
    <a:srgbClr val="D7746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34587" autoAdjust="0"/>
    <p:restoredTop sz="94636" autoAdjust="0"/>
  </p:normalViewPr>
  <p:slideViewPr>
    <p:cSldViewPr>
      <p:cViewPr>
        <p:scale>
          <a:sx n="68" d="100"/>
          <a:sy n="68" d="100"/>
        </p:scale>
        <p:origin x="-2886" y="-10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AD85A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2.7133898300789001E-2"/>
                  <c:y val="-1.8812724512091261E-2"/>
                </c:manualLayout>
              </c:layout>
              <c:showVal val="1"/>
            </c:dLbl>
            <c:dLbl>
              <c:idx val="1"/>
              <c:layout>
                <c:manualLayout>
                  <c:x val="2.9994218531619675E-2"/>
                  <c:y val="-3.762563418879384E-2"/>
                </c:manualLayout>
              </c:layout>
              <c:showVal val="1"/>
            </c:dLbl>
            <c:dLbl>
              <c:idx val="2"/>
              <c:layout>
                <c:manualLayout>
                  <c:x val="-1.8729482368233571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-2.0290272565586798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1050.5</c:v>
                </c:pt>
                <c:pt idx="1">
                  <c:v>218.3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97ADD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3.3231474730646381E-2"/>
                  <c:y val="-2.351609080472539E-2"/>
                </c:manualLayout>
              </c:layout>
              <c:showVal val="1"/>
            </c:dLbl>
            <c:dLbl>
              <c:idx val="1"/>
              <c:layout>
                <c:manualLayout>
                  <c:x val="3.5654031074618113E-2"/>
                  <c:y val="-3.0570677332148279E-2"/>
                </c:manualLayout>
              </c:layout>
              <c:showVal val="1"/>
            </c:dLbl>
            <c:dLbl>
              <c:idx val="2"/>
              <c:layout>
                <c:manualLayout>
                  <c:x val="2.653343335499601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2.4972643157643411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1063.4000000000001</c:v>
                </c:pt>
                <c:pt idx="1">
                  <c:v>208.4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- Дефицит / + Профицит</c:v>
                </c:pt>
              </c:strCache>
            </c:strRef>
          </c:tx>
          <c:spPr>
            <a:solidFill>
              <a:srgbClr val="90C2AE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7.3317354740254928E-2"/>
                  <c:y val="3.9977595082027834E-2"/>
                </c:manualLayout>
              </c:layout>
              <c:showVal val="1"/>
            </c:dLbl>
            <c:dLbl>
              <c:idx val="1"/>
              <c:layout>
                <c:manualLayout>
                  <c:x val="0.10186761423046625"/>
                  <c:y val="4.703366292634157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-12.9</c:v>
                </c:pt>
                <c:pt idx="1">
                  <c:v>9.9</c:v>
                </c:pt>
              </c:numCache>
            </c:numRef>
          </c:val>
        </c:ser>
        <c:shape val="box"/>
        <c:axId val="116116864"/>
        <c:axId val="116581504"/>
        <c:axId val="0"/>
      </c:bar3DChart>
      <c:catAx>
        <c:axId val="116116864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 i="0" baseline="0">
                <a:latin typeface="Times New Roman" pitchFamily="18" charset="0"/>
              </a:defRPr>
            </a:pPr>
            <a:endParaRPr lang="ru-RU"/>
          </a:p>
        </c:txPr>
        <c:crossAx val="116581504"/>
        <c:crosses val="autoZero"/>
        <c:auto val="1"/>
        <c:lblAlgn val="ctr"/>
        <c:lblOffset val="400"/>
      </c:catAx>
      <c:valAx>
        <c:axId val="116581504"/>
        <c:scaling>
          <c:orientation val="minMax"/>
        </c:scaling>
        <c:axPos val="l"/>
        <c:majorGridlines/>
        <c:numFmt formatCode="#,##0.0" sourceLinked="1"/>
        <c:tickLblPos val="none"/>
        <c:crossAx val="116116864"/>
        <c:crossesAt val="1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FD1"/>
            </a:gs>
            <a:gs pos="50000">
              <a:srgbClr val="F0EBD5">
                <a:alpha val="5000"/>
              </a:srgbClr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1071538" y="1071546"/>
          <a:ext cx="710200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857256"/>
          </a:xfrm>
          <a:noFill/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Исполнение бюджета Краснобаковского муниципального округа Нижегородской области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Данные на 01.0</a:t>
            </a:r>
            <a:r>
              <a:rPr lang="en-US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.2026 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года, млн.рублей</a:t>
            </a:r>
            <a:endParaRPr lang="ru-RU" sz="1700" b="1" i="1" dirty="0">
              <a:solidFill>
                <a:srgbClr val="47316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11475</TotalTime>
  <Words>16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Исполнение бюджета Краснобаковского муниципального округа Нижегородской области Данные на 01.04.2026 года, млн.рублей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User</cp:lastModifiedBy>
  <cp:revision>1956</cp:revision>
  <dcterms:created xsi:type="dcterms:W3CDTF">2013-11-18T11:27:07Z</dcterms:created>
  <dcterms:modified xsi:type="dcterms:W3CDTF">2026-04-15T08:12:08Z</dcterms:modified>
</cp:coreProperties>
</file>