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4" r:id="rId2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4330"/>
    <a:srgbClr val="FCE1BA"/>
    <a:srgbClr val="FCBD9A"/>
    <a:srgbClr val="FCDCAE"/>
    <a:srgbClr val="FFF7FB"/>
    <a:srgbClr val="473165"/>
    <a:srgbClr val="F0E8E0"/>
    <a:srgbClr val="6ABAA7"/>
    <a:srgbClr val="549685"/>
    <a:srgbClr val="D7746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34587" autoAdjust="0"/>
    <p:restoredTop sz="94636" autoAdjust="0"/>
  </p:normalViewPr>
  <p:slideViewPr>
    <p:cSldViewPr>
      <p:cViewPr>
        <p:scale>
          <a:sx n="68" d="100"/>
          <a:sy n="68" d="100"/>
        </p:scale>
        <p:origin x="-2886" y="-10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823" y="-70"/>
      </p:cViewPr>
      <p:guideLst>
        <p:guide orient="horz" pos="3108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AD85A2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2.7133898300789019E-2"/>
                  <c:y val="-1.8812724512091261E-2"/>
                </c:manualLayout>
              </c:layout>
              <c:showVal val="1"/>
            </c:dLbl>
            <c:dLbl>
              <c:idx val="1"/>
              <c:layout>
                <c:manualLayout>
                  <c:x val="2.9994218531619675E-2"/>
                  <c:y val="-1.4110098877902455E-2"/>
                </c:manualLayout>
              </c:layout>
              <c:showVal val="1"/>
            </c:dLbl>
            <c:dLbl>
              <c:idx val="2"/>
              <c:layout>
                <c:manualLayout>
                  <c:x val="-1.8729482368233588E-2"/>
                  <c:y val="-2.3515905640115412E-3"/>
                </c:manualLayout>
              </c:layout>
              <c:showVal val="1"/>
            </c:dLbl>
            <c:dLbl>
              <c:idx val="3"/>
              <c:layout>
                <c:manualLayout>
                  <c:x val="-2.0290272565586819E-2"/>
                  <c:y val="-2.3515905640115412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1061.3</c:v>
                </c:pt>
                <c:pt idx="1">
                  <c:v>592.6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97ADDD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3.3231474730646381E-2"/>
                  <c:y val="-2.1164500240713993E-2"/>
                </c:manualLayout>
              </c:layout>
              <c:showVal val="1"/>
            </c:dLbl>
            <c:dLbl>
              <c:idx val="1"/>
              <c:layout>
                <c:manualLayout>
                  <c:x val="3.565403107461812E-2"/>
                  <c:y val="-1.8812724512091254E-2"/>
                </c:manualLayout>
              </c:layout>
              <c:showVal val="1"/>
            </c:dLbl>
            <c:dLbl>
              <c:idx val="2"/>
              <c:layout>
                <c:manualLayout>
                  <c:x val="2.653343335499601E-2"/>
                  <c:y val="-2.3515905640115412E-3"/>
                </c:manualLayout>
              </c:layout>
              <c:showVal val="1"/>
            </c:dLbl>
            <c:dLbl>
              <c:idx val="3"/>
              <c:layout>
                <c:manualLayout>
                  <c:x val="2.4972643157643411E-2"/>
                  <c:y val="-2.3515905640115412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1090.7</c:v>
                </c:pt>
                <c:pt idx="1">
                  <c:v>579.20000000000005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- Дефицит / + Профицит</c:v>
                </c:pt>
              </c:strCache>
            </c:strRef>
          </c:tx>
          <c:spPr>
            <a:solidFill>
              <a:srgbClr val="90C2AE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5.543507309629031E-2"/>
                  <c:y val="1.4112506017849868E-2"/>
                </c:manualLayout>
              </c:layout>
              <c:showVal val="1"/>
            </c:dLbl>
            <c:dLbl>
              <c:idx val="1"/>
              <c:layout>
                <c:manualLayout>
                  <c:x val="4.1067856640986583E-2"/>
                  <c:y val="-2.8219086768136874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-29.4</c:v>
                </c:pt>
                <c:pt idx="1">
                  <c:v>13.4</c:v>
                </c:pt>
              </c:numCache>
            </c:numRef>
          </c:val>
        </c:ser>
        <c:shape val="box"/>
        <c:axId val="65469824"/>
        <c:axId val="99931264"/>
        <c:axId val="0"/>
      </c:bar3DChart>
      <c:catAx>
        <c:axId val="6546982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 i="0" baseline="0">
                <a:latin typeface="Times New Roman" pitchFamily="18" charset="0"/>
              </a:defRPr>
            </a:pPr>
            <a:endParaRPr lang="ru-RU"/>
          </a:p>
        </c:txPr>
        <c:crossAx val="99931264"/>
        <c:crosses val="autoZero"/>
        <c:auto val="1"/>
        <c:lblAlgn val="ctr"/>
        <c:lblOffset val="400"/>
      </c:catAx>
      <c:valAx>
        <c:axId val="99931264"/>
        <c:scaling>
          <c:orientation val="minMax"/>
        </c:scaling>
        <c:axPos val="l"/>
        <c:majorGridlines/>
        <c:numFmt formatCode="#,##0.0" sourceLinked="1"/>
        <c:tickLblPos val="none"/>
        <c:crossAx val="65469824"/>
        <c:crossesAt val="1"/>
        <c:crossBetween val="between"/>
      </c:valAx>
    </c:plotArea>
    <c:legend>
      <c:legendPos val="b"/>
      <c:layout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07305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6899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EFD1"/>
            </a:gs>
            <a:gs pos="50000">
              <a:srgbClr val="F0EBD5">
                <a:alpha val="5000"/>
              </a:srgbClr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1071538" y="1071546"/>
          <a:ext cx="710200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857256"/>
          </a:xfr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Исполнение бюджета Краснобаковского муниципального округа Нижегородской области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b="1" i="1" dirty="0" smtClean="0">
                <a:solidFill>
                  <a:srgbClr val="473165"/>
                </a:solidFill>
                <a:latin typeface="Times New Roman" pitchFamily="18" charset="0"/>
                <a:cs typeface="Times New Roman" pitchFamily="18" charset="0"/>
              </a:rPr>
              <a:t>Данные на </a:t>
            </a:r>
            <a:r>
              <a:rPr lang="ru-RU" sz="1700" b="1" i="1" dirty="0" smtClean="0">
                <a:solidFill>
                  <a:srgbClr val="473165"/>
                </a:solidFill>
                <a:latin typeface="Times New Roman" pitchFamily="18" charset="0"/>
                <a:cs typeface="Times New Roman" pitchFamily="18" charset="0"/>
              </a:rPr>
              <a:t>01.08.2026 </a:t>
            </a:r>
            <a:r>
              <a:rPr lang="ru-RU" sz="1700" b="1" i="1" dirty="0" smtClean="0">
                <a:solidFill>
                  <a:srgbClr val="473165"/>
                </a:solidFill>
                <a:latin typeface="Times New Roman" pitchFamily="18" charset="0"/>
                <a:cs typeface="Times New Roman" pitchFamily="18" charset="0"/>
              </a:rPr>
              <a:t>года, млн.рублей</a:t>
            </a:r>
            <a:endParaRPr lang="ru-RU" sz="1700" b="1" i="1" dirty="0">
              <a:solidFill>
                <a:srgbClr val="47316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11484</TotalTime>
  <Words>16</Words>
  <Application>Microsoft Office PowerPoint</Application>
  <PresentationFormat>Экран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Исполнение бюджета Краснобаковского муниципального округа Нижегородской области Данные на 01.08.2026 года, млн.рублей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User</cp:lastModifiedBy>
  <cp:revision>1960</cp:revision>
  <dcterms:created xsi:type="dcterms:W3CDTF">2013-11-18T11:27:07Z</dcterms:created>
  <dcterms:modified xsi:type="dcterms:W3CDTF">2026-09-16T11:10:47Z</dcterms:modified>
</cp:coreProperties>
</file>