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83" r:id="rId2"/>
  </p:sldIdLst>
  <p:sldSz cx="9144000" cy="6858000" type="screen4x3"/>
  <p:notesSz cx="6735763" cy="98694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4330"/>
    <a:srgbClr val="FCE1BA"/>
    <a:srgbClr val="FCBD9A"/>
    <a:srgbClr val="FCDCAE"/>
    <a:srgbClr val="FFF7FB"/>
    <a:srgbClr val="473165"/>
    <a:srgbClr val="F0E8E0"/>
    <a:srgbClr val="6ABAA7"/>
    <a:srgbClr val="549685"/>
    <a:srgbClr val="D7746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34587" autoAdjust="0"/>
    <p:restoredTop sz="94636" autoAdjust="0"/>
  </p:normalViewPr>
  <p:slideViewPr>
    <p:cSldViewPr>
      <p:cViewPr>
        <p:scale>
          <a:sx n="68" d="100"/>
          <a:sy n="68" d="100"/>
        </p:scale>
        <p:origin x="-2886" y="-10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823" y="-70"/>
      </p:cViewPr>
      <p:guideLst>
        <p:guide orient="horz" pos="3108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spPr>
            <a:solidFill>
              <a:srgbClr val="AD85A2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2.7133898300788991E-2"/>
                  <c:y val="-1.8813094841313927E-2"/>
                </c:manualLayout>
              </c:layout>
              <c:showVal val="1"/>
            </c:dLbl>
            <c:dLbl>
              <c:idx val="1"/>
              <c:layout>
                <c:manualLayout>
                  <c:x val="2.9994218531619689E-2"/>
                  <c:y val="-2.3516275969336739E-2"/>
                </c:manualLayout>
              </c:layout>
              <c:showVal val="1"/>
            </c:dLbl>
            <c:dLbl>
              <c:idx val="2"/>
              <c:layout>
                <c:manualLayout>
                  <c:x val="-1.8729482368233588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-2.0290272565586812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947.5</c:v>
                </c:pt>
                <c:pt idx="1">
                  <c:v>958.2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rgbClr val="97ADDD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3.3231474730646374E-2"/>
                  <c:y val="-1.4109728548679777E-2"/>
                </c:manualLayout>
              </c:layout>
              <c:showVal val="1"/>
            </c:dLbl>
            <c:dLbl>
              <c:idx val="1"/>
              <c:layout>
                <c:manualLayout>
                  <c:x val="3.565403107461812E-2"/>
                  <c:y val="-2.1164315076102655E-2"/>
                </c:manualLayout>
              </c:layout>
              <c:showVal val="1"/>
            </c:dLbl>
            <c:dLbl>
              <c:idx val="2"/>
              <c:layout>
                <c:manualLayout>
                  <c:x val="2.6533433354996007E-2"/>
                  <c:y val="-2.3515905640115412E-3"/>
                </c:manualLayout>
              </c:layout>
              <c:showVal val="1"/>
            </c:dLbl>
            <c:dLbl>
              <c:idx val="3"/>
              <c:layout>
                <c:manualLayout>
                  <c:x val="2.4972643157643411E-2"/>
                  <c:y val="-2.3515905640115412E-3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Лист1!$C$2:$C$3</c:f>
              <c:numCache>
                <c:formatCode>#,##0.0</c:formatCode>
                <c:ptCount val="2"/>
                <c:pt idx="0">
                  <c:v>984.2</c:v>
                </c:pt>
                <c:pt idx="1">
                  <c:v>953.4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- Дефицит / + Профицит</c:v>
                </c:pt>
              </c:strCache>
            </c:strRef>
          </c:tx>
          <c:spPr>
            <a:solidFill>
              <a:srgbClr val="90C2AE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Lbls>
            <c:dLbl>
              <c:idx val="0"/>
              <c:layout>
                <c:manualLayout>
                  <c:x val="0"/>
                  <c:y val="7.0549568566455273E-3"/>
                </c:manualLayout>
              </c:layout>
              <c:showVal val="1"/>
            </c:dLbl>
            <c:dLbl>
              <c:idx val="1"/>
              <c:layout>
                <c:manualLayout>
                  <c:x val="3.3914943983400746E-2"/>
                  <c:y val="-3.2922082731548348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План</c:v>
                </c:pt>
                <c:pt idx="1">
                  <c:v>Факт</c:v>
                </c:pt>
              </c:strCache>
            </c:strRef>
          </c:cat>
          <c:val>
            <c:numRef>
              <c:f>Лист1!$D$2:$D$3</c:f>
              <c:numCache>
                <c:formatCode>#,##0.0</c:formatCode>
                <c:ptCount val="2"/>
                <c:pt idx="0">
                  <c:v>-36.700000000000003</c:v>
                </c:pt>
                <c:pt idx="1">
                  <c:v>4.8</c:v>
                </c:pt>
              </c:numCache>
            </c:numRef>
          </c:val>
        </c:ser>
        <c:shape val="box"/>
        <c:axId val="156984832"/>
        <c:axId val="156986368"/>
        <c:axId val="0"/>
      </c:bar3DChart>
      <c:catAx>
        <c:axId val="15698483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 b="1" i="0" baseline="0">
                <a:latin typeface="Times New Roman" pitchFamily="18" charset="0"/>
              </a:defRPr>
            </a:pPr>
            <a:endParaRPr lang="ru-RU"/>
          </a:p>
        </c:txPr>
        <c:crossAx val="156986368"/>
        <c:crosses val="autoZero"/>
        <c:auto val="1"/>
        <c:lblAlgn val="ctr"/>
        <c:lblOffset val="400"/>
      </c:catAx>
      <c:valAx>
        <c:axId val="156986368"/>
        <c:scaling>
          <c:orientation val="minMax"/>
        </c:scaling>
        <c:axPos val="l"/>
        <c:majorGridlines/>
        <c:numFmt formatCode="#,##0.0" sourceLinked="1"/>
        <c:tickLblPos val="none"/>
        <c:crossAx val="156984832"/>
        <c:crossesAt val="1"/>
        <c:crossBetween val="between"/>
      </c:valAx>
    </c:plotArea>
    <c:legend>
      <c:legendPos val="b"/>
      <c:layout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9D7287-5CD6-4B4A-80C9-425169D24D4C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BAF5D-7B64-469B-B26C-FA62F5BA56C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07305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090C1-787D-4867-B900-CCB842A74EF5}" type="datetimeFigureOut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0FA24-06BC-49AF-B6C7-F1BB2025DF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6899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5FA0-0690-458C-AF35-3A0D4853A927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FB146-AEDC-4541-95F4-E2617E9E00A9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44A24-B550-4FE3-9558-56FCD5E9FE5B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93677-09C8-49D7-9E01-AB9C8F91AF6C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1DD35-1F22-4577-A0E8-A981682095C7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C579-A7F6-4EEF-B7EE-6D16C174365E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CC375-C46E-485C-8AA5-0447E18F2FF7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EEB8B-FBCA-49EB-B80F-F9012336D720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CDFA4-B2A7-4844-9B76-13197123AD9B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56EBC8-2E35-4D88-BA02-326CCC83D4B1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EA530-DAC2-428A-BA98-8942BE71D03F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78894-5896-4CEA-8D31-4C9368103229}" type="datetime1">
              <a:rPr lang="ru-RU" smtClean="0"/>
              <a:pPr/>
              <a:t>07.02.2024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55276-7436-4E82-921F-7D04667C0D2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EFD1"/>
            </a:gs>
            <a:gs pos="50000">
              <a:srgbClr val="F0EBD5">
                <a:alpha val="5000"/>
              </a:srgbClr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/>
          <p:nvPr/>
        </p:nvGraphicFramePr>
        <p:xfrm>
          <a:off x="1071538" y="1071546"/>
          <a:ext cx="710200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57256"/>
          </a:xfrm>
          <a:noFill/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Исполнение бюджета Краснобаковского муниципального округа Нижегородской области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Данные на 01.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.202</a:t>
            </a:r>
            <a:r>
              <a:rPr lang="en-US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700" b="1" i="1" dirty="0" smtClean="0">
                <a:solidFill>
                  <a:srgbClr val="473165"/>
                </a:solidFill>
                <a:latin typeface="Times New Roman" pitchFamily="18" charset="0"/>
                <a:cs typeface="Times New Roman" pitchFamily="18" charset="0"/>
              </a:rPr>
              <a:t> года, млн.рублей</a:t>
            </a:r>
            <a:endParaRPr lang="ru-RU" sz="1700" b="1" i="1" dirty="0">
              <a:solidFill>
                <a:srgbClr val="47316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11459</TotalTime>
  <Words>14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Исполнение бюджета Краснобаковского муниципального округа Нижегородской области Данные на 01.01.2024 года, млн.рублей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Лариса Михайловна</dc:creator>
  <cp:lastModifiedBy>User</cp:lastModifiedBy>
  <cp:revision>1951</cp:revision>
  <dcterms:created xsi:type="dcterms:W3CDTF">2013-11-18T11:27:07Z</dcterms:created>
  <dcterms:modified xsi:type="dcterms:W3CDTF">2024-02-07T06:24:37Z</dcterms:modified>
</cp:coreProperties>
</file>