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xlsx" ContentType="application/vnd.openxmlformats-officedocument.spreadsheetml.sheet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374" r:id="rId2"/>
  </p:sldIdLst>
  <p:sldSz cx="9144000" cy="6858000" type="screen4x3"/>
  <p:notesSz cx="6735763" cy="986948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3108">
          <p15:clr>
            <a:srgbClr val="A4A3A4"/>
          </p15:clr>
        </p15:guide>
        <p15:guide id="2" pos="212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64330"/>
    <a:srgbClr val="FCE1BA"/>
    <a:srgbClr val="FCBD9A"/>
    <a:srgbClr val="FCDCAE"/>
    <a:srgbClr val="FFF7FB"/>
    <a:srgbClr val="473165"/>
    <a:srgbClr val="F0E8E0"/>
    <a:srgbClr val="6ABAA7"/>
    <a:srgbClr val="549685"/>
    <a:srgbClr val="D77463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FD0F851-EC5A-4D38-B0AD-8093EC10F338}" styleName="Светлый стиль 1 - акцент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3B4B98B0-60AC-42C2-AFA5-B58CD77FA1E5}" styleName="Светлый стиль 1 -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CF1AB2-1976-4502-BF36-3FF5EA218861}" styleName="Средний стиль 4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BC89EF96-8CEA-46FF-86C4-4CE0E7609802}" styleName="Светлый стиль 3 -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012ECD-51FC-41F1-AA8D-1B2483CD663E}" styleName="Светлый стиль 2 - акцент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5A111915-BE36-4E01-A7E5-04B1672EAD32}" styleName="Светлый стиль 2 - акцент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vertBarState="maximized" horzBarState="maximized">
    <p:restoredLeft sz="34587" autoAdjust="0"/>
    <p:restoredTop sz="94636" autoAdjust="0"/>
  </p:normalViewPr>
  <p:slideViewPr>
    <p:cSldViewPr>
      <p:cViewPr>
        <p:scale>
          <a:sx n="68" d="100"/>
          <a:sy n="68" d="100"/>
        </p:scale>
        <p:origin x="-2970" y="-114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9" d="100"/>
          <a:sy n="59" d="100"/>
        </p:scale>
        <p:origin x="-1823" y="-70"/>
      </p:cViewPr>
      <p:guideLst>
        <p:guide orient="horz" pos="3108"/>
        <p:guide pos="2121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view3D>
      <c:rAngAx val="1"/>
    </c:view3D>
    <c:plotArea>
      <c:layout/>
      <c:bar3D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Доходы</c:v>
                </c:pt>
              </c:strCache>
            </c:strRef>
          </c:tx>
          <c:spPr>
            <a:solidFill>
              <a:srgbClr val="AD85A2"/>
            </a:solidFill>
            <a:scene3d>
              <a:camera prst="orthographicFront"/>
              <a:lightRig rig="threePt" dir="t"/>
            </a:scene3d>
            <a:sp3d>
              <a:bevelT/>
            </a:sp3d>
          </c:spPr>
          <c:dLbls>
            <c:dLbl>
              <c:idx val="0"/>
              <c:layout>
                <c:manualLayout>
                  <c:x val="3.4286810958374853E-2"/>
                  <c:y val="-1.4109543384068441E-2"/>
                </c:manualLayout>
              </c:layout>
              <c:showVal val="1"/>
            </c:dLbl>
            <c:dLbl>
              <c:idx val="1"/>
              <c:layout>
                <c:manualLayout>
                  <c:x val="2.9994218531619685E-2"/>
                  <c:y val="-1.6461319112691181E-2"/>
                </c:manualLayout>
              </c:layout>
              <c:showVal val="1"/>
            </c:dLbl>
            <c:dLbl>
              <c:idx val="2"/>
              <c:layout>
                <c:manualLayout>
                  <c:x val="-1.872948236823354E-2"/>
                  <c:y val="-2.3515905640115412E-3"/>
                </c:manualLayout>
              </c:layout>
              <c:showVal val="1"/>
            </c:dLbl>
            <c:dLbl>
              <c:idx val="3"/>
              <c:layout>
                <c:manualLayout>
                  <c:x val="-2.0290272565586728E-2"/>
                  <c:y val="-2.3515905640115412E-3"/>
                </c:manualLayout>
              </c:layout>
              <c:showVal val="1"/>
            </c:dLbl>
            <c:txPr>
              <a:bodyPr/>
              <a:lstStyle/>
              <a:p>
                <a:pPr>
                  <a:defRPr sz="1600" b="1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Val val="1"/>
          </c:dLbls>
          <c:cat>
            <c:strRef>
              <c:f>Лист1!$A$2:$A$3</c:f>
              <c:strCache>
                <c:ptCount val="2"/>
                <c:pt idx="0">
                  <c:v>План</c:v>
                </c:pt>
                <c:pt idx="1">
                  <c:v>Факт</c:v>
                </c:pt>
              </c:strCache>
            </c:strRef>
          </c:cat>
          <c:val>
            <c:numRef>
              <c:f>Лист1!$B$2:$B$3</c:f>
              <c:numCache>
                <c:formatCode>#,##0.0</c:formatCode>
                <c:ptCount val="2"/>
                <c:pt idx="0">
                  <c:v>887.7</c:v>
                </c:pt>
                <c:pt idx="1">
                  <c:v>173.9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Расходы</c:v>
                </c:pt>
              </c:strCache>
            </c:strRef>
          </c:tx>
          <c:spPr>
            <a:solidFill>
              <a:srgbClr val="97ADDD"/>
            </a:solidFill>
            <a:scene3d>
              <a:camera prst="orthographicFront"/>
              <a:lightRig rig="threePt" dir="t"/>
            </a:scene3d>
            <a:sp3d>
              <a:bevelT/>
            </a:sp3d>
          </c:spPr>
          <c:dLbls>
            <c:dLbl>
              <c:idx val="0"/>
              <c:layout>
                <c:manualLayout>
                  <c:x val="4.0384387388232239E-2"/>
                  <c:y val="-3.7625634188793854E-2"/>
                </c:manualLayout>
              </c:layout>
              <c:showVal val="1"/>
            </c:dLbl>
            <c:dLbl>
              <c:idx val="1"/>
              <c:layout>
                <c:manualLayout>
                  <c:x val="3.5654031074618127E-2"/>
                  <c:y val="-2.586749620412547E-2"/>
                </c:manualLayout>
              </c:layout>
              <c:showVal val="1"/>
            </c:dLbl>
            <c:dLbl>
              <c:idx val="2"/>
              <c:layout>
                <c:manualLayout>
                  <c:x val="2.6533433354996007E-2"/>
                  <c:y val="-2.3515905640115412E-3"/>
                </c:manualLayout>
              </c:layout>
              <c:showVal val="1"/>
            </c:dLbl>
            <c:dLbl>
              <c:idx val="3"/>
              <c:layout>
                <c:manualLayout>
                  <c:x val="2.4972643157643411E-2"/>
                  <c:y val="-2.3515905640115412E-3"/>
                </c:manualLayout>
              </c:layout>
              <c:showVal val="1"/>
            </c:dLbl>
            <c:txPr>
              <a:bodyPr/>
              <a:lstStyle/>
              <a:p>
                <a:pPr>
                  <a:defRPr sz="1600" b="1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Val val="1"/>
          </c:dLbls>
          <c:cat>
            <c:strRef>
              <c:f>Лист1!$A$2:$A$3</c:f>
              <c:strCache>
                <c:ptCount val="2"/>
                <c:pt idx="0">
                  <c:v>План</c:v>
                </c:pt>
                <c:pt idx="1">
                  <c:v>Факт</c:v>
                </c:pt>
              </c:strCache>
            </c:strRef>
          </c:cat>
          <c:val>
            <c:numRef>
              <c:f>Лист1!$C$2:$C$3</c:f>
              <c:numCache>
                <c:formatCode>#,##0.0</c:formatCode>
                <c:ptCount val="2"/>
                <c:pt idx="0">
                  <c:v>912.1</c:v>
                </c:pt>
                <c:pt idx="1">
                  <c:v>160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- Дефицит / + Профицит</c:v>
                </c:pt>
              </c:strCache>
            </c:strRef>
          </c:tx>
          <c:spPr>
            <a:solidFill>
              <a:srgbClr val="90C2AE"/>
            </a:solidFill>
            <a:scene3d>
              <a:camera prst="orthographicFront"/>
              <a:lightRig rig="threePt" dir="t"/>
            </a:scene3d>
            <a:sp3d>
              <a:bevelT/>
            </a:sp3d>
          </c:spPr>
          <c:dLbls>
            <c:dLbl>
              <c:idx val="0"/>
              <c:layout>
                <c:manualLayout>
                  <c:x val="0"/>
                  <c:y val="7.0549568566455403E-3"/>
                </c:manualLayout>
              </c:layout>
              <c:showVal val="1"/>
            </c:dLbl>
            <c:dLbl>
              <c:idx val="1"/>
              <c:layout>
                <c:manualLayout>
                  <c:x val="3.7491400312193682E-2"/>
                  <c:y val="-3.9976669258971226E-2"/>
                </c:manualLayout>
              </c:layout>
              <c:showVal val="1"/>
            </c:dLbl>
            <c:txPr>
              <a:bodyPr/>
              <a:lstStyle/>
              <a:p>
                <a:pPr>
                  <a:defRPr sz="1600" b="1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Val val="1"/>
          </c:dLbls>
          <c:cat>
            <c:strRef>
              <c:f>Лист1!$A$2:$A$3</c:f>
              <c:strCache>
                <c:ptCount val="2"/>
                <c:pt idx="0">
                  <c:v>План</c:v>
                </c:pt>
                <c:pt idx="1">
                  <c:v>Факт</c:v>
                </c:pt>
              </c:strCache>
            </c:strRef>
          </c:cat>
          <c:val>
            <c:numRef>
              <c:f>Лист1!$D$2:$D$3</c:f>
              <c:numCache>
                <c:formatCode>#,##0.0</c:formatCode>
                <c:ptCount val="2"/>
                <c:pt idx="0">
                  <c:v>-24.4</c:v>
                </c:pt>
                <c:pt idx="1">
                  <c:v>13.9</c:v>
                </c:pt>
              </c:numCache>
            </c:numRef>
          </c:val>
        </c:ser>
        <c:shape val="box"/>
        <c:axId val="150964480"/>
        <c:axId val="150978560"/>
        <c:axId val="0"/>
      </c:bar3DChart>
      <c:catAx>
        <c:axId val="150964480"/>
        <c:scaling>
          <c:orientation val="minMax"/>
        </c:scaling>
        <c:axPos val="b"/>
        <c:tickLblPos val="nextTo"/>
        <c:txPr>
          <a:bodyPr/>
          <a:lstStyle/>
          <a:p>
            <a:pPr>
              <a:defRPr sz="1600" b="1" i="0" baseline="0">
                <a:latin typeface="Times New Roman" pitchFamily="18" charset="0"/>
              </a:defRPr>
            </a:pPr>
            <a:endParaRPr lang="ru-RU"/>
          </a:p>
        </c:txPr>
        <c:crossAx val="150978560"/>
        <c:crosses val="autoZero"/>
        <c:auto val="1"/>
        <c:lblAlgn val="ctr"/>
        <c:lblOffset val="400"/>
      </c:catAx>
      <c:valAx>
        <c:axId val="150978560"/>
        <c:scaling>
          <c:orientation val="minMax"/>
        </c:scaling>
        <c:axPos val="l"/>
        <c:majorGridlines/>
        <c:numFmt formatCode="#,##0.0" sourceLinked="1"/>
        <c:tickLblPos val="none"/>
        <c:crossAx val="150964480"/>
        <c:crossesAt val="1"/>
        <c:crossBetween val="between"/>
      </c:valAx>
    </c:plotArea>
    <c:legend>
      <c:legendPos val="b"/>
      <c:layout/>
      <c:txPr>
        <a:bodyPr/>
        <a:lstStyle/>
        <a:p>
          <a:pPr>
            <a:defRPr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legend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15373" y="0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9D7287-5CD6-4B4A-80C9-425169D24D4C}" type="datetimeFigureOut">
              <a:rPr lang="ru-RU" smtClean="0"/>
              <a:pPr/>
              <a:t>14.04.2023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374301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15373" y="9374301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BCBAF5D-7B64-469B-B26C-FA62F5BA56C4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50730593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AF090C1-787D-4867-B900-CCB842A74EF5}" type="datetimeFigureOut">
              <a:rPr lang="ru-RU" smtClean="0"/>
              <a:pPr/>
              <a:t>14.04.2023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00113" y="739775"/>
            <a:ext cx="4935537" cy="37020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3577" y="4688007"/>
            <a:ext cx="5388610" cy="444127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374301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15373" y="9374301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AE0FA24-06BC-49AF-B6C7-F1BB2025DF2B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7368997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445FA0-0690-458C-AF35-3A0D4853A927}" type="datetime1">
              <a:rPr lang="ru-RU" smtClean="0"/>
              <a:pPr/>
              <a:t>14.04.2023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7FB146-AEDC-4541-95F4-E2617E9E00A9}" type="datetime1">
              <a:rPr lang="ru-RU" smtClean="0"/>
              <a:pPr/>
              <a:t>14.04.2023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244A24-B550-4FE3-9558-56FCD5E9FE5B}" type="datetime1">
              <a:rPr lang="ru-RU" smtClean="0"/>
              <a:pPr/>
              <a:t>14.04.2023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393677-09C8-49D7-9E01-AB9C8F91AF6C}" type="datetime1">
              <a:rPr lang="ru-RU" smtClean="0"/>
              <a:pPr/>
              <a:t>14.04.2023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F1DD35-1F22-4577-A0E8-A981682095C7}" type="datetime1">
              <a:rPr lang="ru-RU" smtClean="0"/>
              <a:pPr/>
              <a:t>14.04.2023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82C579-A7F6-4EEF-B7EE-6D16C174365E}" type="datetime1">
              <a:rPr lang="ru-RU" smtClean="0"/>
              <a:pPr/>
              <a:t>14.04.2023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0CC375-C46E-485C-8AA5-0447E18F2FF7}" type="datetime1">
              <a:rPr lang="ru-RU" smtClean="0"/>
              <a:pPr/>
              <a:t>14.04.2023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9EEB8B-FBCA-49EB-B80F-F9012336D720}" type="datetime1">
              <a:rPr lang="ru-RU" smtClean="0"/>
              <a:pPr/>
              <a:t>14.04.2023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CDFA4-B2A7-4844-9B76-13197123AD9B}" type="datetime1">
              <a:rPr lang="ru-RU" smtClean="0"/>
              <a:pPr/>
              <a:t>14.04.2023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56EBC8-2E35-4D88-BA02-326CCC83D4B1}" type="datetime1">
              <a:rPr lang="ru-RU" smtClean="0"/>
              <a:pPr/>
              <a:t>14.04.2023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AEA530-DAC2-428A-BA98-8942BE71D03F}" type="datetime1">
              <a:rPr lang="ru-RU" smtClean="0"/>
              <a:pPr/>
              <a:t>14.04.2023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B78894-5896-4CEA-8D31-4C9368103229}" type="datetime1">
              <a:rPr lang="ru-RU" smtClean="0"/>
              <a:pPr/>
              <a:t>14.04.2023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00000">
              <a:srgbClr val="FFEFD1"/>
            </a:gs>
            <a:gs pos="50000">
              <a:srgbClr val="F0EBD5">
                <a:alpha val="5000"/>
              </a:srgbClr>
            </a:gs>
            <a:gs pos="100000">
              <a:srgbClr val="D1C39F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Диаграмма 4"/>
          <p:cNvGraphicFramePr/>
          <p:nvPr/>
        </p:nvGraphicFramePr>
        <p:xfrm>
          <a:off x="1071538" y="1071546"/>
          <a:ext cx="7102002" cy="5400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Заголовок 1"/>
          <p:cNvSpPr>
            <a:spLocks noGrp="1"/>
          </p:cNvSpPr>
          <p:nvPr>
            <p:ph type="title"/>
          </p:nvPr>
        </p:nvSpPr>
        <p:spPr>
          <a:xfrm>
            <a:off x="500034" y="142852"/>
            <a:ext cx="8229600" cy="857256"/>
          </a:xfrm>
          <a:noFill/>
          <a:ln>
            <a:noFill/>
          </a:ln>
          <a:effectLst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Исполнение бюджета Краснобаковского муниципального округа Нижегородской области</a:t>
            </a:r>
            <a:br>
              <a:rPr lang="ru-RU" sz="2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700" b="1" i="1" dirty="0" smtClean="0">
                <a:solidFill>
                  <a:srgbClr val="473165"/>
                </a:solidFill>
                <a:latin typeface="Times New Roman" pitchFamily="18" charset="0"/>
                <a:cs typeface="Times New Roman" pitchFamily="18" charset="0"/>
              </a:rPr>
              <a:t>Данные на 01.0</a:t>
            </a:r>
            <a:r>
              <a:rPr lang="en-US" sz="1700" b="1" i="1" dirty="0" smtClean="0">
                <a:solidFill>
                  <a:srgbClr val="473165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r>
              <a:rPr lang="ru-RU" sz="1700" b="1" i="1" dirty="0" smtClean="0">
                <a:solidFill>
                  <a:srgbClr val="473165"/>
                </a:solidFill>
                <a:latin typeface="Times New Roman" pitchFamily="18" charset="0"/>
                <a:cs typeface="Times New Roman" pitchFamily="18" charset="0"/>
              </a:rPr>
              <a:t>.202</a:t>
            </a:r>
            <a:r>
              <a:rPr lang="en-US" sz="1700" b="1" i="1" dirty="0" smtClean="0">
                <a:solidFill>
                  <a:srgbClr val="473165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sz="1700" b="1" i="1" dirty="0" smtClean="0">
                <a:solidFill>
                  <a:srgbClr val="473165"/>
                </a:solidFill>
                <a:latin typeface="Times New Roman" pitchFamily="18" charset="0"/>
                <a:cs typeface="Times New Roman" pitchFamily="18" charset="0"/>
              </a:rPr>
              <a:t> года, млн.рублей</a:t>
            </a:r>
            <a:endParaRPr lang="ru-RU" sz="1700" b="1" i="1" dirty="0">
              <a:solidFill>
                <a:srgbClr val="473165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11439</TotalTime>
  <Words>14</Words>
  <Application>Microsoft Office PowerPoint</Application>
  <PresentationFormat>Экран (4:3)</PresentationFormat>
  <Paragraphs>7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Исполнение бюджета Краснобаковского муниципального округа Нижегородской области Данные на 01.04.2023 года, млн.рублей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Лариса Михайловна</dc:creator>
  <cp:lastModifiedBy>User</cp:lastModifiedBy>
  <cp:revision>1942</cp:revision>
  <dcterms:created xsi:type="dcterms:W3CDTF">2013-11-18T11:27:07Z</dcterms:created>
  <dcterms:modified xsi:type="dcterms:W3CDTF">2023-04-14T10:33:39Z</dcterms:modified>
</cp:coreProperties>
</file>